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84" r:id="rId9"/>
    <p:sldId id="266" r:id="rId10"/>
    <p:sldId id="267" r:id="rId11"/>
    <p:sldId id="285" r:id="rId12"/>
    <p:sldId id="268" r:id="rId13"/>
    <p:sldId id="269" r:id="rId14"/>
    <p:sldId id="28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7" r:id="rId30"/>
    <p:sldId id="288" r:id="rId31"/>
    <p:sldId id="291" r:id="rId32"/>
    <p:sldId id="290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2" r:id="rId43"/>
    <p:sldId id="289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4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91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47003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078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73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19926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8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400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927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93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1557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42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2872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81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967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18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95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81E326A-43AC-42A9-8520-AABCEA113534}" type="datetimeFigureOut">
              <a:rPr lang="sr-Latn-RS" smtClean="0"/>
              <a:t>29.9.2020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727671-CDA6-440E-935B-0C37476B037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2619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2784" y="1100832"/>
            <a:ext cx="7617041" cy="3084824"/>
          </a:xfrm>
        </p:spPr>
        <p:txBody>
          <a:bodyPr/>
          <a:lstStyle/>
          <a:p>
            <a:r>
              <a:rPr lang="en-US" sz="4800" dirty="0" smtClean="0">
                <a:latin typeface="Comic Sans MS" panose="030F0702030302020204" pitchFamily="66" charset="0"/>
              </a:rPr>
              <a:t/>
            </a:r>
            <a:br>
              <a:rPr lang="en-US" sz="4800" dirty="0" smtClean="0">
                <a:latin typeface="Comic Sans MS" panose="030F0702030302020204" pitchFamily="66" charset="0"/>
              </a:rPr>
            </a:br>
            <a:r>
              <a:rPr lang="en-US" sz="4800" dirty="0">
                <a:latin typeface="Comic Sans MS" panose="030F0702030302020204" pitchFamily="66" charset="0"/>
              </a:rPr>
              <a:t/>
            </a:r>
            <a:br>
              <a:rPr lang="en-US" sz="4800" dirty="0">
                <a:latin typeface="Comic Sans MS" panose="030F0702030302020204" pitchFamily="66" charset="0"/>
              </a:rPr>
            </a:br>
            <a:r>
              <a:rPr lang="sr-Latn-CS" sz="3600" dirty="0" smtClean="0"/>
              <a:t>Klinički </a:t>
            </a:r>
            <a:r>
              <a:rPr lang="sr-Latn-CS" sz="3600" dirty="0"/>
              <a:t>sindromi </a:t>
            </a:r>
            <a:br>
              <a:rPr lang="sr-Latn-CS" sz="3600" dirty="0"/>
            </a:br>
            <a:r>
              <a:rPr lang="sr-Latn-CS" sz="3600" dirty="0"/>
              <a:t>izazvani oštećenjem pojedinih režnjeva </a:t>
            </a:r>
            <a:r>
              <a:rPr lang="sr-Latn-CS" sz="3600" dirty="0" smtClean="0"/>
              <a:t>mozga</a:t>
            </a:r>
            <a:br>
              <a:rPr lang="sr-Latn-CS" sz="3600" dirty="0" smtClean="0"/>
            </a:br>
            <a:r>
              <a:rPr lang="sr-Latn-RS" sz="3600" dirty="0"/>
              <a:t>D</a:t>
            </a:r>
            <a:r>
              <a:rPr lang="sr-Latn-RS" sz="3600" dirty="0" smtClean="0"/>
              <a:t>ijagnostičke metode u neurologiji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4419600"/>
            <a:ext cx="6781800" cy="12954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ALEKSANDAR GAVRILOVI</a:t>
            </a:r>
            <a:r>
              <a:rPr lang="sr-Latn-RS" dirty="0">
                <a:latin typeface="+mj-lt"/>
              </a:rPr>
              <a:t>Ć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311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54"/>
    </mc:Choice>
    <mc:Fallback xmlns="">
      <p:transition spd="slow" advTm="1545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Frontalni režanj</a:t>
            </a:r>
            <a:endParaRPr lang="en-US" dirty="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F. Prefrontalna kora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1. orbitofrontalni sindrom (dezinhibicija ponašanja, 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oštećeno rasuđivanje, emocionalna labilnost)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2. sindrom konveksiteta frontalnog režnja (apatija,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indiferentnost, poremećeno apstraktno mišljenje)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3. medijalni frontalni sindrom (smanjenje spontanih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pokreta, inkontinencija, siromašna govorna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produkcija)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03"/>
    </mc:Choice>
    <mc:Fallback xmlns="">
      <p:transition spd="slow" advTm="3750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indrom frontalnog lobusa ili režnja - monoplegija, afazija, simptomi, zna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264" y="435007"/>
            <a:ext cx="6400797" cy="591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3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81"/>
    </mc:Choice>
    <mc:Fallback xmlns="">
      <p:transition spd="slow" advTm="5018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706438"/>
          </a:xfrm>
        </p:spPr>
        <p:txBody>
          <a:bodyPr/>
          <a:lstStyle/>
          <a:p>
            <a:r>
              <a:rPr lang="sr-Latn-CS" sz="3600" dirty="0" smtClean="0"/>
              <a:t>PARIJETALNI REŽANJ</a:t>
            </a:r>
            <a:endParaRPr lang="en-US" sz="3600" dirty="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0" y="8382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Latn-CS" sz="2400" dirty="0">
                <a:latin typeface="+mj-lt"/>
              </a:rPr>
              <a:t>Srednja moždana arterija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1. primarna somatosenzorna kora – somatosenzorne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informacije iz suprotne polovine lica i tela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2. supramarginalni i angularni girusi - Wernicke-ovo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govorno polje i sedište intermodalne inegracije pisanih i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govornih znakova jezika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3. korišćenje brojeva i orjentacija desno levo (dominantna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hemisfera)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4. Integracija somatosenzornih, vidnih i slušnih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informacija – doživljaj sopstvenog tela (telesne šeme) i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okolnog prostora, konstrukcione sposobnosti –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nedominantna hemisfera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5. gornja vlakna optičke radijacije – kontralateralna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homonimna donja kvadrantanopsija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01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539"/>
    </mc:Choice>
    <mc:Fallback xmlns="">
      <p:transition spd="slow" advTm="6253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Oštećenja parijetalnih režnjeva</a:t>
            </a:r>
            <a:endParaRPr lang="en-US" dirty="0"/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Kontralateralna hipestezija (više na ekstremitetima nego na trupu)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sr-Latn-CS" sz="2400" dirty="0" smtClean="0">
                <a:latin typeface="+mj-lt"/>
              </a:rPr>
              <a:t>Poremećaj </a:t>
            </a:r>
            <a:r>
              <a:rPr lang="sr-Latn-CS" sz="2400" dirty="0">
                <a:latin typeface="+mj-lt"/>
              </a:rPr>
              <a:t>doživljaja položaja tela u zglobovima i osećaj pasivnih pokreta</a:t>
            </a:r>
          </a:p>
          <a:p>
            <a:pPr>
              <a:lnSpc>
                <a:spcPct val="80000"/>
              </a:lnSpc>
            </a:pPr>
            <a:endParaRPr lang="en-US" sz="240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sr-Latn-CS" sz="2400" smtClean="0">
                <a:latin typeface="+mj-lt"/>
              </a:rPr>
              <a:t>Poremećaj </a:t>
            </a:r>
            <a:r>
              <a:rPr lang="sr-Latn-CS" sz="2400" dirty="0">
                <a:latin typeface="+mj-lt"/>
              </a:rPr>
              <a:t>taktilne </a:t>
            </a:r>
            <a:r>
              <a:rPr lang="sr-Latn-CS" sz="2400" dirty="0" smtClean="0">
                <a:latin typeface="+mj-lt"/>
              </a:rPr>
              <a:t>diskriminacije</a:t>
            </a:r>
            <a:endParaRPr lang="sr-Latn-C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066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"/>
    </mc:Choice>
    <mc:Fallback xmlns="">
      <p:transition spd="slow" advTm="1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Oštećenja parijetalnih režnjeva</a:t>
            </a:r>
            <a:endParaRPr lang="en-US" dirty="0"/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Latn-CS" sz="2400" dirty="0" smtClean="0">
                <a:latin typeface="+mj-lt"/>
              </a:rPr>
              <a:t>Nesposobnost </a:t>
            </a:r>
            <a:r>
              <a:rPr lang="sr-Latn-CS" sz="2400" dirty="0">
                <a:latin typeface="+mj-lt"/>
              </a:rPr>
              <a:t>prepoznavanja oblika dodirom – astereognozija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sr-Latn-CS" sz="2400" dirty="0" smtClean="0">
                <a:latin typeface="+mj-lt"/>
              </a:rPr>
              <a:t>Nesposobnost </a:t>
            </a:r>
            <a:r>
              <a:rPr lang="sr-Latn-CS" sz="2400" dirty="0">
                <a:latin typeface="+mj-lt"/>
              </a:rPr>
              <a:t>prepoznavanja oblika crtanog na koži – agrafestezija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sr-Latn-CS" sz="2400" dirty="0" smtClean="0">
                <a:latin typeface="+mj-lt"/>
              </a:rPr>
              <a:t>Fenomen </a:t>
            </a:r>
            <a:r>
              <a:rPr lang="sr-Latn-CS" sz="2400" dirty="0">
                <a:latin typeface="+mj-lt"/>
              </a:rPr>
              <a:t>senzorne nepažnje – simultano dodirivanje dva simetrična dela tela – prepoznaje samo kontralateralno od neoštećenog parijetalnog režnja iako je dodir očuvan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056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42"/>
    </mc:Choice>
    <mc:Fallback xmlns="">
      <p:transition spd="slow" advTm="8404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/>
              <a:t>Parijetalni režanj dominantne hemisfere </a:t>
            </a:r>
            <a:endParaRPr lang="en-US" dirty="0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Latn-CS" sz="1600" dirty="0" smtClean="0">
                <a:latin typeface="+mj-lt"/>
              </a:rPr>
              <a:t>Senzorna, Wernickeova afazija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sluh očuvan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nerazumevanje govora</a:t>
            </a:r>
          </a:p>
          <a:p>
            <a:r>
              <a:rPr lang="sr-Latn-CS" sz="1600" dirty="0" smtClean="0">
                <a:latin typeface="+mj-lt"/>
              </a:rPr>
              <a:t>Gerstmanov sindrom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nemogućnost razlikovanja levo desno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agnozija prstiju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akalkulija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agrafija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1600" dirty="0" smtClean="0">
                <a:latin typeface="+mj-lt"/>
              </a:rPr>
              <a:t>      - često i disleksija</a:t>
            </a:r>
          </a:p>
          <a:p>
            <a:r>
              <a:rPr lang="sr-Latn-CS" sz="1600" dirty="0" smtClean="0">
                <a:latin typeface="+mj-lt"/>
              </a:rPr>
              <a:t>Obostrana ideomotorna apraksija 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88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958"/>
    </mc:Choice>
    <mc:Fallback xmlns="">
      <p:transition spd="slow" advTm="6395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3600" dirty="0"/>
              <a:t>Parijetalni režanj nedominantne hemisfere</a:t>
            </a:r>
            <a:endParaRPr lang="en-US" sz="3600" dirty="0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sz="2400" dirty="0">
                <a:latin typeface="+mj-lt"/>
              </a:rPr>
              <a:t>Konstrukciona apraksija – otežano crtanje jednostavnih objekata ili slaganje kocki po modelu</a:t>
            </a:r>
          </a:p>
          <a:p>
            <a:r>
              <a:rPr lang="sr-Latn-CS" sz="2400" dirty="0">
                <a:latin typeface="+mj-lt"/>
              </a:rPr>
              <a:t>Apraksija oblačenja</a:t>
            </a:r>
          </a:p>
          <a:p>
            <a:r>
              <a:rPr lang="sr-Latn-CS" sz="2400" dirty="0">
                <a:latin typeface="+mj-lt"/>
              </a:rPr>
              <a:t>Geografska apraksija (topografska dezorjentacija) – problemi prostornog snalaženja u poznatom prostoru – ne ume da nađe krevet u stanu</a:t>
            </a:r>
          </a:p>
          <a:p>
            <a:r>
              <a:rPr lang="sr-Latn-CS" sz="2400" dirty="0">
                <a:latin typeface="+mj-lt"/>
              </a:rPr>
              <a:t>Zanemarivanje suprotne strane – neglekt 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A</a:t>
            </a:r>
            <a:r>
              <a:rPr lang="sr-Latn-CS" sz="2400" dirty="0" smtClean="0">
                <a:latin typeface="+mj-lt"/>
              </a:rPr>
              <a:t>nozognozija </a:t>
            </a:r>
            <a:r>
              <a:rPr lang="sr-Latn-CS" sz="2400" dirty="0">
                <a:latin typeface="+mj-lt"/>
              </a:rPr>
              <a:t>(ne priznavanje deficita –tuđa ruka)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74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020"/>
    </mc:Choice>
    <mc:Fallback xmlns="">
      <p:transition spd="slow" advTm="7202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5"/>
            <a:ext cx="8385175" cy="1087438"/>
          </a:xfrm>
        </p:spPr>
        <p:txBody>
          <a:bodyPr/>
          <a:lstStyle/>
          <a:p>
            <a:r>
              <a:rPr lang="sr-Latn-CS" dirty="0"/>
              <a:t>Temporalni režanj </a:t>
            </a:r>
            <a:endParaRPr lang="en-US" dirty="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81200" y="1295401"/>
            <a:ext cx="8229600" cy="4830763"/>
          </a:xfrm>
        </p:spPr>
        <p:txBody>
          <a:bodyPr>
            <a:normAutofit lnSpcReduction="10000"/>
          </a:bodyPr>
          <a:lstStyle/>
          <a:p>
            <a:pPr marL="609600" indent="-609600"/>
            <a:endParaRPr lang="en-US" sz="2400" dirty="0" smtClean="0">
              <a:latin typeface="Comic Sans MS" panose="030F0702030302020204" pitchFamily="66" charset="0"/>
            </a:endParaRPr>
          </a:p>
          <a:p>
            <a:pPr marL="609600" indent="-609600"/>
            <a:r>
              <a:rPr lang="sr-Latn-CS" sz="2400" dirty="0" smtClean="0">
                <a:latin typeface="+mj-lt"/>
              </a:rPr>
              <a:t>Srednja </a:t>
            </a:r>
            <a:r>
              <a:rPr lang="sr-Latn-CS" sz="2400" dirty="0">
                <a:latin typeface="+mj-lt"/>
              </a:rPr>
              <a:t>moždana arterija</a:t>
            </a:r>
          </a:p>
          <a:p>
            <a:pPr marL="609600" indent="-609600"/>
            <a:r>
              <a:rPr lang="sr-Latn-CS" sz="2400" dirty="0">
                <a:latin typeface="+mj-lt"/>
              </a:rPr>
              <a:t>Zadnja moždana arterija</a:t>
            </a:r>
          </a:p>
          <a:p>
            <a:pPr marL="609600" indent="-609600"/>
            <a:endParaRPr lang="en-US" sz="2400" dirty="0" smtClean="0">
              <a:latin typeface="+mj-lt"/>
            </a:endParaRPr>
          </a:p>
          <a:p>
            <a:pPr marL="609600" indent="-609600">
              <a:buFontTx/>
              <a:buAutoNum type="arabicPeriod"/>
            </a:pPr>
            <a:r>
              <a:rPr lang="sr-Latn-CS" sz="2400" dirty="0" smtClean="0">
                <a:latin typeface="+mj-lt"/>
              </a:rPr>
              <a:t>Primarna </a:t>
            </a:r>
            <a:r>
              <a:rPr lang="sr-Latn-CS" sz="2400" dirty="0">
                <a:latin typeface="+mj-lt"/>
              </a:rPr>
              <a:t>i sekundarna auditivna kora obostrano (kortikalna gluvoća samo kod obostranih lezija)</a:t>
            </a:r>
          </a:p>
          <a:p>
            <a:pPr marL="609600" indent="-609600">
              <a:buNone/>
            </a:pPr>
            <a:r>
              <a:rPr lang="sr-Latn-CS" sz="2400" dirty="0">
                <a:latin typeface="+mj-lt"/>
              </a:rPr>
              <a:t>       - teškoće u razumevanju govora i zvukova (afazija, auditivna agnozija - dominantno, amuzija-nedominantno)</a:t>
            </a:r>
          </a:p>
          <a:p>
            <a:pPr marL="609600" indent="-609600">
              <a:buNone/>
            </a:pPr>
            <a:r>
              <a:rPr lang="sr-Latn-CS" sz="2400" dirty="0">
                <a:latin typeface="+mj-lt"/>
              </a:rPr>
              <a:t>       - slušne halucinacije</a:t>
            </a:r>
          </a:p>
          <a:p>
            <a:pPr marL="609600" indent="-609600">
              <a:buNone/>
            </a:pPr>
            <a:r>
              <a:rPr lang="sr-Latn-CS" sz="2400" dirty="0">
                <a:latin typeface="+mj-lt"/>
              </a:rPr>
              <a:t>2.   Vestibularni korteks – ravnoteža retko, češće vrtoglavica (aura u epi napadima) 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544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134"/>
    </mc:Choice>
    <mc:Fallback xmlns="">
      <p:transition spd="slow" advTm="12213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Temporalni režanj</a:t>
            </a:r>
            <a:endParaRPr lang="en-US" dirty="0"/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17721" y="2332037"/>
            <a:ext cx="85344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3. Medijalni delovi (hipokampus i parahipokampalni girus) – važna uloga u učenju i pamćenju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nemogućnost zadržavanja tekućih informacija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(anterogradna amnezija)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poremećaji učenja verbalno prezentovanog materijala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(dominantna hemisfera)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poremećaji učenja vizuelno prezentovanog materijala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(nedominantna hemisfera)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4. Medijalni delovi (olfaktivna i gustativna kortikalna polja)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olfaktivne i gustativne </a:t>
            </a:r>
            <a:r>
              <a:rPr lang="sr-Latn-CS" sz="2400" dirty="0" smtClean="0">
                <a:latin typeface="+mj-lt"/>
              </a:rPr>
              <a:t>haluci</a:t>
            </a:r>
            <a:r>
              <a:rPr lang="en-US" sz="2400" dirty="0" smtClean="0">
                <a:latin typeface="+mj-lt"/>
              </a:rPr>
              <a:t>n</a:t>
            </a:r>
            <a:r>
              <a:rPr lang="sr-Latn-CS" sz="2400" dirty="0" smtClean="0">
                <a:latin typeface="+mj-lt"/>
              </a:rPr>
              <a:t>acije </a:t>
            </a:r>
            <a:r>
              <a:rPr lang="sr-Latn-CS" sz="2400" dirty="0">
                <a:latin typeface="+mj-lt"/>
              </a:rPr>
              <a:t>(epi napadi)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408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060"/>
    </mc:Choice>
    <mc:Fallback xmlns="">
      <p:transition spd="slow" advTm="6106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Temporalni režanj</a:t>
            </a:r>
            <a:endParaRPr lang="en-US" dirty="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2" y="2443580"/>
            <a:ext cx="8763000" cy="452596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5. Vlakna donjih delova optičke radijacije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– kontralateralna gornja homonimna kvadrantanopsija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složene vidne halucinacije tokom epi napada porekla temporalnog režnja</a:t>
            </a:r>
          </a:p>
          <a:p>
            <a:pPr>
              <a:buFont typeface="Wingdings" panose="05000000000000000000" pitchFamily="2" charset="2"/>
              <a:buNone/>
            </a:pPr>
            <a:endParaRPr lang="sr-Latn-CS" sz="24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6. Limbički deo temporalnog režnja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agresivno i asocijalno ponašanje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bes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hiperseksualnost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apatija</a:t>
            </a:r>
          </a:p>
          <a:p>
            <a:pPr>
              <a:buFont typeface="Wingdings" panose="05000000000000000000" pitchFamily="2" charset="2"/>
              <a:buNone/>
            </a:pPr>
            <a:endParaRPr lang="sr-Latn-CS" sz="24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88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"/>
    </mc:Choice>
    <mc:Fallback xmlns="">
      <p:transition spd="slow" advTm="119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502307"/>
            <a:ext cx="7079126" cy="571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90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03"/>
    </mc:Choice>
    <mc:Fallback xmlns="">
      <p:transition spd="slow" advTm="2990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>
                <a:latin typeface="Comic Sans MS" panose="030F0702030302020204" pitchFamily="66" charset="0"/>
              </a:rPr>
              <a:t>Okcipitalni režanj</a:t>
            </a:r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03664" y="2424343"/>
            <a:ext cx="8464550" cy="4648200"/>
          </a:xfrm>
        </p:spPr>
        <p:txBody>
          <a:bodyPr>
            <a:normAutofit/>
          </a:bodyPr>
          <a:lstStyle/>
          <a:p>
            <a:r>
              <a:rPr lang="sr-Latn-CS" sz="2000" dirty="0">
                <a:latin typeface="+mj-lt"/>
              </a:rPr>
              <a:t>Zadnja moždana arterija</a:t>
            </a:r>
          </a:p>
          <a:p>
            <a:r>
              <a:rPr lang="sr-Latn-CS" sz="2000" dirty="0">
                <a:latin typeface="+mj-lt"/>
              </a:rPr>
              <a:t>Srednja moždana arterija – dopunska vaskularizacija okcipitalnih polova namenjenih makularnom vidu</a:t>
            </a:r>
          </a:p>
          <a:p>
            <a:r>
              <a:rPr lang="sr-Latn-CS" sz="2000" dirty="0" smtClean="0">
                <a:latin typeface="+mj-lt"/>
              </a:rPr>
              <a:t>Funkcija</a:t>
            </a:r>
            <a:endParaRPr lang="sr-Latn-CS" sz="20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percepcija vidnih stimulusa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prepoznavanje onoga što vidimo</a:t>
            </a:r>
          </a:p>
          <a:p>
            <a:r>
              <a:rPr lang="sr-Latn-CS" sz="2000" dirty="0">
                <a:latin typeface="+mj-lt"/>
              </a:rPr>
              <a:t>Primarna vidna kora (strijatni korteks)</a:t>
            </a:r>
          </a:p>
          <a:p>
            <a:r>
              <a:rPr lang="sr-Latn-CS" sz="2000" dirty="0">
                <a:latin typeface="+mj-lt"/>
              </a:rPr>
              <a:t>Parastrijatna kora – asocijativni vidni korteks povezan sa parijetalnim, temporalnim i frontalnim režnjevima (mogućnost da se slika interpretira i zapamti)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771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90"/>
    </mc:Choice>
    <mc:Fallback xmlns="">
      <p:transition spd="slow" advTm="4709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Okcipitalni režanj</a:t>
            </a:r>
            <a:endParaRPr lang="en-US" dirty="0"/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13408" y="2416947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sr-Latn-CS" sz="2400" dirty="0">
                <a:latin typeface="+mj-lt"/>
              </a:rPr>
              <a:t>Jednostrana oštećenja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kontralateralna homonimna hemianopsija</a:t>
            </a:r>
          </a:p>
          <a:p>
            <a:r>
              <a:rPr lang="sr-Latn-CS" sz="2400" dirty="0">
                <a:latin typeface="+mj-lt"/>
              </a:rPr>
              <a:t>Obostrana oštećenja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kortikalno slepilo uz očuvanu reakciju zenice na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  svetlost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Antonov sindrom – anozognozija za kortikalno slepilo</a:t>
            </a:r>
          </a:p>
          <a:p>
            <a:r>
              <a:rPr lang="sr-Latn-CS" sz="2400" dirty="0">
                <a:latin typeface="+mj-lt"/>
              </a:rPr>
              <a:t>Oštećenje asocijativne kore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vizuelna agnozija (neprepoznavanje iako je vid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  očuvan, prepoznavanje osoba po glasu)</a:t>
            </a:r>
          </a:p>
        </p:txBody>
      </p:sp>
    </p:spTree>
    <p:extLst>
      <p:ext uri="{BB962C8B-B14F-4D97-AF65-F5344CB8AC3E}">
        <p14:creationId xmlns:p14="http://schemas.microsoft.com/office/powerpoint/2010/main" val="299930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65"/>
    </mc:Choice>
    <mc:Fallback xmlns="">
      <p:transition spd="slow" advTm="40165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Okcipitalni režanj</a:t>
            </a:r>
            <a:endParaRPr lang="en-US" dirty="0"/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2" y="2381435"/>
            <a:ext cx="84582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sr-Latn-CS" sz="2400" dirty="0">
                <a:latin typeface="+mj-lt"/>
              </a:rPr>
              <a:t>Vizuelne iluzije i halucinacije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u okviru epi napada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migrene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delirijuma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češće kod lezija nedominantne hemisfere</a:t>
            </a:r>
          </a:p>
          <a:p>
            <a:pPr>
              <a:lnSpc>
                <a:spcPct val="90000"/>
              </a:lnSpc>
            </a:pPr>
            <a:r>
              <a:rPr lang="sr-Latn-CS" sz="2400" dirty="0">
                <a:latin typeface="+mj-lt"/>
              </a:rPr>
              <a:t>Iluzije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makropsije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mkropsije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poliopsije</a:t>
            </a:r>
          </a:p>
          <a:p>
            <a:pPr>
              <a:lnSpc>
                <a:spcPct val="90000"/>
              </a:lnSpc>
            </a:pPr>
            <a:r>
              <a:rPr lang="sr-Latn-CS" sz="2400" dirty="0">
                <a:latin typeface="+mj-lt"/>
              </a:rPr>
              <a:t>Halucinacije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elementarne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- složene</a:t>
            </a:r>
            <a:endParaRPr lang="en-US" sz="2400" dirty="0">
              <a:latin typeface="+mj-lt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36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48"/>
    </mc:Choice>
    <mc:Fallback xmlns="">
      <p:transition spd="slow" advTm="6994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Afazije</a:t>
            </a:r>
            <a:endParaRPr lang="en-US" dirty="0"/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97999" y="2381435"/>
            <a:ext cx="8458200" cy="502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Latn-CS" sz="2000" dirty="0">
                <a:latin typeface="+mj-lt"/>
              </a:rPr>
              <a:t>Stečeni poremećaj jezičkog izražavanja i razumevanja jezičkih poruka usmenim i pisanim putem</a:t>
            </a:r>
          </a:p>
          <a:p>
            <a:pPr>
              <a:lnSpc>
                <a:spcPct val="90000"/>
              </a:lnSpc>
            </a:pPr>
            <a:r>
              <a:rPr lang="sr-Latn-CS" sz="2000" dirty="0">
                <a:latin typeface="+mj-lt"/>
              </a:rPr>
              <a:t>Prekid u dvosmernom procesu prelaska mišljenja u govor i govora u mišljenje (razumevanje)</a:t>
            </a:r>
          </a:p>
          <a:p>
            <a:pPr>
              <a:lnSpc>
                <a:spcPct val="90000"/>
              </a:lnSpc>
            </a:pPr>
            <a:r>
              <a:rPr lang="sr-Latn-CS" sz="2000" dirty="0" smtClean="0">
                <a:latin typeface="+mj-lt"/>
              </a:rPr>
              <a:t>Brokino </a:t>
            </a:r>
            <a:r>
              <a:rPr lang="sr-Latn-CS" sz="2000" dirty="0">
                <a:latin typeface="+mj-lt"/>
              </a:rPr>
              <a:t>polje</a:t>
            </a:r>
          </a:p>
          <a:p>
            <a:pPr>
              <a:lnSpc>
                <a:spcPct val="90000"/>
              </a:lnSpc>
            </a:pPr>
            <a:r>
              <a:rPr lang="sr-Latn-CS" sz="2000" dirty="0">
                <a:latin typeface="+mj-lt"/>
              </a:rPr>
              <a:t>Wernickeovo polje</a:t>
            </a:r>
          </a:p>
          <a:p>
            <a:pPr>
              <a:lnSpc>
                <a:spcPct val="90000"/>
              </a:lnSpc>
            </a:pPr>
            <a:r>
              <a:rPr lang="sr-Latn-CS" sz="2000" dirty="0">
                <a:latin typeface="+mj-lt"/>
              </a:rPr>
              <a:t>Fascikulus arcuatus</a:t>
            </a:r>
          </a:p>
          <a:p>
            <a:pPr>
              <a:lnSpc>
                <a:spcPct val="90000"/>
              </a:lnSpc>
            </a:pPr>
            <a:r>
              <a:rPr lang="sr-Latn-CS" sz="2000" dirty="0" smtClean="0">
                <a:latin typeface="+mj-lt"/>
              </a:rPr>
              <a:t>Kod </a:t>
            </a:r>
            <a:r>
              <a:rPr lang="sr-Latn-CS" sz="2000" dirty="0">
                <a:latin typeface="+mj-lt"/>
              </a:rPr>
              <a:t>99% dešnjaka i oko 60% levaka jezičke finkcije su u levoj hemisferi</a:t>
            </a:r>
          </a:p>
          <a:p>
            <a:pPr>
              <a:lnSpc>
                <a:spcPct val="90000"/>
              </a:lnSpc>
            </a:pPr>
            <a:r>
              <a:rPr lang="sr-Latn-CS" sz="2000" dirty="0">
                <a:latin typeface="+mj-lt"/>
              </a:rPr>
              <a:t>Subkortikalne afazije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    - talamus i strijatum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972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03"/>
    </mc:Choice>
    <mc:Fallback xmlns="">
      <p:transition spd="slow" advTm="4410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Etiologija afazija</a:t>
            </a:r>
            <a:endParaRPr lang="en-US" dirty="0"/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>
                <a:latin typeface="+mj-lt"/>
              </a:rPr>
              <a:t>Ishemični ili hemoragični moždani udar</a:t>
            </a:r>
          </a:p>
          <a:p>
            <a:r>
              <a:rPr lang="sr-Latn-CS" sz="2400" dirty="0">
                <a:latin typeface="+mj-lt"/>
              </a:rPr>
              <a:t>Trauma</a:t>
            </a:r>
          </a:p>
          <a:p>
            <a:r>
              <a:rPr lang="sr-Latn-CS" sz="2400" dirty="0">
                <a:latin typeface="+mj-lt"/>
              </a:rPr>
              <a:t>Tumori</a:t>
            </a:r>
          </a:p>
          <a:p>
            <a:r>
              <a:rPr lang="sr-Latn-CS" sz="2400" dirty="0">
                <a:latin typeface="+mj-lt"/>
              </a:rPr>
              <a:t>Encefalitisi</a:t>
            </a:r>
          </a:p>
          <a:p>
            <a:r>
              <a:rPr lang="sr-Latn-CS" sz="2400" dirty="0">
                <a:latin typeface="+mj-lt"/>
              </a:rPr>
              <a:t>Degenerativne demencije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818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75"/>
    </mc:Choice>
    <mc:Fallback xmlns="">
      <p:transition spd="slow" advTm="1147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Simptomi afazije</a:t>
            </a:r>
            <a:endParaRPr lang="en-US" dirty="0"/>
          </a:p>
        </p:txBody>
      </p:sp>
      <p:sp>
        <p:nvSpPr>
          <p:cNvPr id="25604" name="Rectangle 4"/>
          <p:cNvSpPr>
            <a:spLocks noGrp="1" noRot="1" noChangeArrowheads="1"/>
          </p:cNvSpPr>
          <p:nvPr>
            <p:ph idx="1"/>
          </p:nvPr>
        </p:nvSpPr>
        <p:spPr>
          <a:xfrm>
            <a:off x="1981200" y="1600201"/>
            <a:ext cx="8458200" cy="4525963"/>
          </a:xfrm>
        </p:spPr>
        <p:txBody>
          <a:bodyPr/>
          <a:lstStyle/>
          <a:p>
            <a:endParaRPr lang="sr-Latn-RS"/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295402" y="2332037"/>
            <a:ext cx="8534400" cy="4525963"/>
          </a:xfrm>
        </p:spPr>
        <p:txBody>
          <a:bodyPr>
            <a:normAutofit/>
          </a:bodyPr>
          <a:lstStyle/>
          <a:p>
            <a:r>
              <a:rPr lang="sr-Latn-CS" sz="2000" dirty="0">
                <a:latin typeface="+mj-lt"/>
              </a:rPr>
              <a:t>Mutizam – potpuni gubitak moći govora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  - afazični (teška, globalna afazija obično sa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    problemima nerazumevanja govora i pisanja)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  - neafazični (anartrija, akinetski mutizam, neuroza,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    oboljenja laringsa i faringsa, razume govor)</a:t>
            </a:r>
          </a:p>
          <a:p>
            <a:r>
              <a:rPr lang="sr-Latn-CS" sz="2000" dirty="0">
                <a:latin typeface="+mj-lt"/>
              </a:rPr>
              <a:t>Anomija – nemogućnost imenovanja predmeta, osoba i pojmova</a:t>
            </a:r>
          </a:p>
          <a:p>
            <a:r>
              <a:rPr lang="sr-Latn-CS" sz="2000" dirty="0">
                <a:latin typeface="+mj-lt"/>
              </a:rPr>
              <a:t>Parafazije – netačna upotreba reči, zamena slova</a:t>
            </a:r>
          </a:p>
          <a:p>
            <a:r>
              <a:rPr lang="sr-Latn-CS" sz="2000" dirty="0">
                <a:latin typeface="+mj-lt"/>
              </a:rPr>
              <a:t>Neologizmi – nove kovanice</a:t>
            </a:r>
          </a:p>
          <a:p>
            <a:r>
              <a:rPr lang="sr-Latn-CS" sz="2000" dirty="0">
                <a:latin typeface="+mj-lt"/>
              </a:rPr>
              <a:t>Perseveracije – neadekvatno ponavljanje rečenica, reči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924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13"/>
    </mc:Choice>
    <mc:Fallback xmlns="">
      <p:transition spd="slow" advTm="3911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Vrste afazija</a:t>
            </a:r>
            <a:endParaRPr lang="en-US" dirty="0"/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>
                <a:latin typeface="+mj-lt"/>
              </a:rPr>
              <a:t>Brokina</a:t>
            </a:r>
          </a:p>
          <a:p>
            <a:r>
              <a:rPr lang="sr-Latn-CS" sz="2400" dirty="0">
                <a:latin typeface="+mj-lt"/>
              </a:rPr>
              <a:t>Wernickeova</a:t>
            </a:r>
          </a:p>
          <a:p>
            <a:r>
              <a:rPr lang="sr-Latn-CS" sz="2400" dirty="0">
                <a:latin typeface="+mj-lt"/>
              </a:rPr>
              <a:t>Globalna</a:t>
            </a:r>
          </a:p>
          <a:p>
            <a:r>
              <a:rPr lang="sr-Latn-CS" sz="2400" dirty="0">
                <a:latin typeface="+mj-lt"/>
              </a:rPr>
              <a:t>Konduktivna (višestruko ponavljanje u pokušaju da se nađe prava reč)</a:t>
            </a:r>
          </a:p>
          <a:p>
            <a:r>
              <a:rPr lang="sr-Latn-CS" sz="2400" dirty="0">
                <a:latin typeface="+mj-lt"/>
              </a:rPr>
              <a:t>Anomička – </a:t>
            </a:r>
            <a:r>
              <a:rPr lang="sr-Latn-CS" sz="2400" dirty="0" smtClean="0">
                <a:latin typeface="+mj-lt"/>
              </a:rPr>
              <a:t>poreme</a:t>
            </a:r>
            <a:r>
              <a:rPr lang="sr-Latn-RS" dirty="0">
                <a:latin typeface="+mj-lt"/>
              </a:rPr>
              <a:t>ć</a:t>
            </a:r>
            <a:r>
              <a:rPr lang="sr-Latn-CS" sz="2400" dirty="0" smtClean="0">
                <a:latin typeface="+mj-lt"/>
              </a:rPr>
              <a:t>aj </a:t>
            </a:r>
            <a:r>
              <a:rPr lang="sr-Latn-CS" sz="2400" dirty="0">
                <a:latin typeface="+mj-lt"/>
              </a:rPr>
              <a:t>imenovanja, “prazan govor”, siromašne rečenice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851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94"/>
    </mc:Choice>
    <mc:Fallback xmlns="">
      <p:transition spd="slow" advTm="9109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Agnozije </a:t>
            </a:r>
            <a:endParaRPr lang="en-US" dirty="0"/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sz="2400" dirty="0">
                <a:latin typeface="+mj-lt"/>
              </a:rPr>
              <a:t>Neprepoznavanje zbog oštećenja jednog modaliteta</a:t>
            </a:r>
          </a:p>
          <a:p>
            <a:r>
              <a:rPr lang="sr-Latn-CS" sz="2400" dirty="0">
                <a:latin typeface="+mj-lt"/>
              </a:rPr>
              <a:t>Prepoznavanje moguće drugim modalitetima</a:t>
            </a:r>
          </a:p>
          <a:p>
            <a:endParaRPr lang="sr-Latn-CS" sz="2400" dirty="0">
              <a:latin typeface="+mj-lt"/>
            </a:endParaRPr>
          </a:p>
          <a:p>
            <a:r>
              <a:rPr lang="sr-Latn-CS" sz="2400" dirty="0">
                <a:latin typeface="+mj-lt"/>
              </a:rPr>
              <a:t>Vizuelna agnozija</a:t>
            </a:r>
          </a:p>
          <a:p>
            <a:r>
              <a:rPr lang="sr-Latn-CS" sz="2400" dirty="0">
                <a:latin typeface="+mj-lt"/>
              </a:rPr>
              <a:t>Auditivna agnozija</a:t>
            </a:r>
          </a:p>
          <a:p>
            <a:r>
              <a:rPr lang="sr-Latn-CS" sz="2400" dirty="0">
                <a:latin typeface="+mj-lt"/>
              </a:rPr>
              <a:t>Taktilna agnozija ili astereognozija</a:t>
            </a:r>
          </a:p>
          <a:p>
            <a:r>
              <a:rPr lang="sr-Latn-CS" sz="2400" dirty="0">
                <a:latin typeface="+mj-lt"/>
              </a:rPr>
              <a:t>Poremećaj telesne šeme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927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09"/>
    </mc:Choice>
    <mc:Fallback xmlns="">
      <p:transition spd="slow" advTm="7910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Apraksije </a:t>
            </a:r>
            <a:endParaRPr lang="en-US" dirty="0"/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>
                <a:latin typeface="+mj-lt"/>
              </a:rPr>
              <a:t>Ideomotorna apraksija</a:t>
            </a:r>
          </a:p>
          <a:p>
            <a:r>
              <a:rPr lang="sr-Latn-CS" sz="2400" dirty="0">
                <a:latin typeface="+mj-lt"/>
              </a:rPr>
              <a:t>Ideaciona apraksija</a:t>
            </a:r>
          </a:p>
          <a:p>
            <a:r>
              <a:rPr lang="sr-Latn-CS" sz="2400" dirty="0">
                <a:latin typeface="+mj-lt"/>
              </a:rPr>
              <a:t>Druge forme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– apraksija oblačenja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- apraksija hoda 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1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56"/>
    </mc:Choice>
    <mc:Fallback xmlns="">
      <p:transition spd="slow" advTm="35956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DIJAGNOST</a:t>
            </a:r>
            <a:r>
              <a:rPr lang="sr-Latn-RS" dirty="0" smtClean="0"/>
              <a:t>IČKE METODE</a:t>
            </a:r>
            <a:endParaRPr lang="en-GB" dirty="0" smtClean="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2" y="2354317"/>
            <a:ext cx="8229600" cy="487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sz="1800" dirty="0">
                <a:latin typeface="+mj-lt"/>
              </a:rPr>
              <a:t>Oftalmološki pregled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CT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Pregled likvora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Radiografija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Mijelografija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MR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EEG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EP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EMNG</a:t>
            </a:r>
          </a:p>
          <a:p>
            <a:pPr eaLnBrk="1" hangingPunct="1">
              <a:defRPr/>
            </a:pPr>
            <a:r>
              <a:rPr lang="sr-Latn-CS" sz="1800" dirty="0">
                <a:latin typeface="+mj-lt"/>
              </a:rPr>
              <a:t>Ultras</a:t>
            </a:r>
            <a:r>
              <a:rPr lang="en-US" sz="1800" dirty="0">
                <a:latin typeface="+mj-lt"/>
              </a:rPr>
              <a:t>o</a:t>
            </a:r>
            <a:r>
              <a:rPr lang="sr-Latn-CS" sz="1800" dirty="0">
                <a:latin typeface="+mj-lt"/>
              </a:rPr>
              <a:t>nografija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988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34"/>
    </mc:Choice>
    <mc:Fallback xmlns="">
      <p:transition spd="slow" advTm="2913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37190" y="833931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sr-Latn-CS" sz="3600" dirty="0"/>
              <a:t>Klinički sindromi izazvani oštećenjem pojedinih režnjeva mozga</a:t>
            </a:r>
            <a:endParaRPr lang="en-US" sz="3600" dirty="0"/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dirty="0" err="1">
                <a:latin typeface="+mj-lt"/>
              </a:rPr>
              <a:t>Brodman</a:t>
            </a:r>
            <a:r>
              <a:rPr lang="sr-Latn-CS" sz="2400" dirty="0">
                <a:latin typeface="+mj-lt"/>
              </a:rPr>
              <a:t>- podelio koru mozga na 47 polja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        - podela nije praktična u kliničkoj praksi</a:t>
            </a:r>
          </a:p>
          <a:p>
            <a:r>
              <a:rPr lang="sr-Latn-CS" sz="2400" dirty="0">
                <a:latin typeface="+mj-lt"/>
              </a:rPr>
              <a:t>U funkcionalnom smislu kora hemisfera </a:t>
            </a:r>
            <a:r>
              <a:rPr lang="sr-Latn-CS" sz="2400" dirty="0" smtClean="0">
                <a:latin typeface="+mj-lt"/>
              </a:rPr>
              <a:t>organizovana je u:</a:t>
            </a:r>
            <a:endParaRPr lang="sr-Latn-CS" sz="24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primarne motorne oblasti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senzorne oblasti (vid, sluh, dodir, miris, ukus)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modalno specifične oblasti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- polimodalne asocijativne oblasti (integracija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  različitih senzornih informacija – osnova viših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   kortikalnih funkcija)   </a:t>
            </a:r>
            <a:r>
              <a:rPr lang="en-US" sz="2400" dirty="0">
                <a:latin typeface="+mj-lt"/>
              </a:rPr>
              <a:t> </a:t>
            </a:r>
          </a:p>
        </p:txBody>
      </p:sp>
      <p:pic>
        <p:nvPicPr>
          <p:cNvPr id="24578" name="Picture 2" descr="Neurolingvistika — Википедиј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323" y="2882822"/>
            <a:ext cx="3990728" cy="299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16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92"/>
    </mc:Choice>
    <mc:Fallback xmlns="">
      <p:transition spd="slow" advTm="40992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b="0" dirty="0" smtClean="0"/>
              <a:t>Oftalmološki pregled</a:t>
            </a:r>
            <a:br>
              <a:rPr lang="sr-Latn-CS" b="0" dirty="0" smtClean="0"/>
            </a:br>
            <a:endParaRPr lang="en-US" b="0" dirty="0" smtClean="0"/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Pregled očnog dna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- normalan nalaz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- staza papile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- temporalno i bledilo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- hemoragije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485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16"/>
    </mc:Choice>
    <mc:Fallback xmlns="">
      <p:transition spd="slow" advTm="23116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Radiografija</a:t>
            </a:r>
            <a:endParaRPr lang="en-GB" dirty="0" smtClean="0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dirty="0">
                <a:latin typeface="+mj-lt"/>
              </a:rPr>
              <a:t>Kraniogram (deformiteti lobanje, prelomi, defekti kosti, uzure kosti, kalcifikacije tumora , razređenja kosti)</a:t>
            </a:r>
          </a:p>
          <a:p>
            <a:pPr eaLnBrk="1" hangingPunct="1"/>
            <a:r>
              <a:rPr lang="sr-Latn-CS" dirty="0">
                <a:latin typeface="+mj-lt"/>
              </a:rPr>
              <a:t>Ciljani RTG (Sella Turcica, piramide i mastoide, baza lobanje, sinusi)</a:t>
            </a:r>
          </a:p>
          <a:p>
            <a:pPr eaLnBrk="1" hangingPunct="1"/>
            <a:r>
              <a:rPr lang="sr-Latn-CS" dirty="0">
                <a:latin typeface="+mj-lt"/>
              </a:rPr>
              <a:t>RTG kičme po segmentima</a:t>
            </a:r>
          </a:p>
          <a:p>
            <a:pPr eaLnBrk="1" hangingPunct="1"/>
            <a:r>
              <a:rPr lang="sr-Latn-CS" dirty="0">
                <a:latin typeface="+mj-lt"/>
              </a:rPr>
              <a:t>RTG karlice</a:t>
            </a:r>
          </a:p>
          <a:p>
            <a:pPr eaLnBrk="1" hangingPunct="1"/>
            <a:r>
              <a:rPr lang="sr-Latn-CS" dirty="0">
                <a:latin typeface="+mj-lt"/>
              </a:rPr>
              <a:t>RTG pluća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32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02"/>
    </mc:Choice>
    <mc:Fallback xmlns="">
      <p:transition spd="slow" advTm="5610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/>
              <a:t>CT (kompjuterizovana tomografija)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2" y="2606336"/>
            <a:ext cx="9144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Kompjuterizovana tomografija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Neinvazivna, precizna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Više preseka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Komorni sistem, bela i siva masa, tumori, kalcifikacije, infarkti, hematomi, edem, apsces, kompresivni procesi kičmene moždine, prozor za kost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Kontrast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Mijelosken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Nedostatak- zadnja fosa, moždano stablo, kičmena moždina, MS, izodenzni tumori, degenerativne promene bazalnih ganglija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781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04"/>
    </mc:Choice>
    <mc:Fallback xmlns="">
      <p:transition spd="slow" advTm="4800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Mijelografija</a:t>
            </a:r>
            <a:endParaRPr lang="en-GB" dirty="0" smtClean="0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Kontrastno snimanje - invazivna metoda</a:t>
            </a:r>
          </a:p>
          <a:p>
            <a:pPr eaLnBrk="1" hangingPunct="1">
              <a:defRPr/>
            </a:pPr>
            <a:endParaRPr lang="sr-Latn-CS" dirty="0">
              <a:latin typeface="+mj-lt"/>
            </a:endParaRP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Subokcipitalna mijel</a:t>
            </a:r>
            <a:r>
              <a:rPr lang="en-US" dirty="0">
                <a:latin typeface="+mj-lt"/>
              </a:rPr>
              <a:t>o</a:t>
            </a:r>
            <a:r>
              <a:rPr lang="sr-Latn-CS" dirty="0">
                <a:latin typeface="+mj-lt"/>
              </a:rPr>
              <a:t>grafija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Lumbalna mijelografija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        - descendentna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        - ascendentna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Radikulografija 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486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80"/>
    </mc:Choice>
    <mc:Fallback xmlns="">
      <p:transition spd="slow" advTm="3798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Angiografija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Karotidna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Digitalna - Subtrakciona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Pregled krvnih sudova mozga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Indikacije: sumnja na AV malformacije ili aneurizme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Rizik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01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086"/>
    </mc:Choice>
    <mc:Fallback xmlns="">
      <p:transition spd="slow" advTm="74086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17486" y="883667"/>
            <a:ext cx="8385175" cy="1087438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MR (magnetna rezonanca)</a:t>
            </a:r>
            <a:endParaRPr lang="en-GB" dirty="0" smtClean="0"/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95274" y="2504243"/>
            <a:ext cx="82296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Na osnovu nuklearnog magnetizma jezgra vodonika- protona dobijaju se mase distribucije protona u mozgu- anatomske slike mozga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Hipofiza, moždano stablo, kraniocervikalni prelaz, zadnja lobanjska jama, kičmena moždina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Slabo prikazuje kosti, kalcifikacije,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Metalni predmeti (pacemaker)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Plakovi demijelinizacije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dirty="0">
                <a:latin typeface="+mj-lt"/>
              </a:rPr>
              <a:t>Kontrast-gadolinijum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16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949"/>
    </mc:Choice>
    <mc:Fallback xmlns="">
      <p:transition spd="slow" advTm="94949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>
                <a:latin typeface="Comic Sans MS" pitchFamily="66" charset="0"/>
              </a:rPr>
              <a:t>MR</a:t>
            </a:r>
            <a:endParaRPr lang="en-US" smtClean="0">
              <a:latin typeface="Comic Sans MS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MR angiografija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MR spektroskopija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MR transfer</a:t>
            </a:r>
          </a:p>
          <a:p>
            <a:pPr eaLnBrk="1" hangingPunct="1">
              <a:defRPr/>
            </a:pPr>
            <a:endParaRPr lang="sr-Latn-CS" dirty="0">
              <a:latin typeface="+mj-lt"/>
            </a:endParaRPr>
          </a:p>
          <a:p>
            <a:pPr eaLnBrk="1" hangingPunct="1">
              <a:defRPr/>
            </a:pPr>
            <a:endParaRPr lang="sr-Latn-CS" dirty="0">
              <a:latin typeface="+mj-lt"/>
            </a:endParaRPr>
          </a:p>
          <a:p>
            <a:pPr eaLnBrk="1" hangingPunct="1">
              <a:defRPr/>
            </a:pPr>
            <a:endParaRPr lang="sr-Latn-CS" dirty="0">
              <a:latin typeface="+mj-lt"/>
            </a:endParaRP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PET</a:t>
            </a:r>
          </a:p>
          <a:p>
            <a:pPr eaLnBrk="1" hangingPunct="1">
              <a:defRPr/>
            </a:pP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41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8"/>
    </mc:Choice>
    <mc:Fallback xmlns="">
      <p:transition spd="slow" advTm="25078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EEG</a:t>
            </a:r>
            <a:endParaRPr lang="en-GB" dirty="0" smtClean="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95402" y="2558990"/>
            <a:ext cx="91440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Biolektrična aktivnost mozga se registruje preko elektroda na poglavini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Alfa ritam (u zadnjim regionima 8-13Hz) i beta ritam (u prednjim regionima preko 13 Hz)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Teta (4-7Hz) i Delta (manje od 4Hz)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Bolesnik relaksiran, žmuri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Stimulacija- foto, hiperventilacija</a:t>
            </a:r>
          </a:p>
          <a:p>
            <a:pPr eaLnBrk="1" hangingPunct="1">
              <a:defRPr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599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14"/>
    </mc:Choice>
    <mc:Fallback xmlns="">
      <p:transition spd="slow" advTm="82014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EEG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Promene- fokalne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          - difuzne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>
                <a:latin typeface="+mj-lt"/>
              </a:rPr>
              <a:t>               - unilateralne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Holter EEG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Video holter EEG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0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84"/>
    </mc:Choice>
    <mc:Fallback xmlns="">
      <p:transition spd="slow" advTm="54284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EP (evocirani potencijali)</a:t>
            </a:r>
            <a:endParaRPr lang="en-GB" dirty="0" smtClean="0"/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Registrovanje oštećenja funkcije nerva pre kliničkog ispoljavanja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VEP- vizuelni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AEP- auditivni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Somatosenzitivni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P 300- kognitivni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59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98"/>
    </mc:Choice>
    <mc:Fallback xmlns="">
      <p:transition spd="slow" advTm="6499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Režnjevi mozga</a:t>
            </a:r>
            <a:endParaRPr lang="en-US" dirty="0"/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Frontalni</a:t>
            </a:r>
          </a:p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Temporalni</a:t>
            </a:r>
          </a:p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Parijetalni</a:t>
            </a:r>
          </a:p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Okcipitalni</a:t>
            </a:r>
          </a:p>
          <a:p>
            <a:pPr>
              <a:lnSpc>
                <a:spcPct val="80000"/>
              </a:lnSpc>
            </a:pPr>
            <a:r>
              <a:rPr lang="sr-Latn-CS" sz="2400" dirty="0">
                <a:latin typeface="+mj-lt"/>
              </a:rPr>
              <a:t>Limbički</a:t>
            </a:r>
            <a:r>
              <a:rPr lang="sr-Latn-CS" dirty="0">
                <a:latin typeface="+mj-lt"/>
              </a:rPr>
              <a:t> </a:t>
            </a:r>
            <a:r>
              <a:rPr lang="sr-Latn-CS" sz="2400" dirty="0">
                <a:latin typeface="+mj-lt"/>
              </a:rPr>
              <a:t>sistem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dirty="0">
                <a:latin typeface="+mj-lt"/>
              </a:rPr>
              <a:t>   </a:t>
            </a:r>
            <a:r>
              <a:rPr lang="sr-Latn-CS" sz="2400" dirty="0">
                <a:latin typeface="+mj-lt"/>
              </a:rPr>
              <a:t>- podela ne podrazumeva oštru funkcionalnu ili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citoarhitektonsku podelu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različiti delovi kore – različite kognitivne funkcije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- važna i interakcija sa ostalim kortikalnim i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supkortikalnim strukturama</a:t>
            </a:r>
            <a:endParaRPr lang="en-US" sz="2400" dirty="0">
              <a:latin typeface="+mj-lt"/>
            </a:endParaRPr>
          </a:p>
        </p:txBody>
      </p:sp>
      <p:pic>
        <p:nvPicPr>
          <p:cNvPr id="23554" name="Picture 2" descr="Sljepoočni moždani režanj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219" y="2625094"/>
            <a:ext cx="5826700" cy="352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92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16"/>
    </mc:Choice>
    <mc:Fallback xmlns="">
      <p:transition spd="slow" advTm="39116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EMNG (elektromioneurografija)</a:t>
            </a:r>
            <a:endParaRPr lang="en-GB" dirty="0" smtClean="0"/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sr-Latn-CS" dirty="0">
                <a:latin typeface="+mj-lt"/>
              </a:rPr>
              <a:t>Ispitivanje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>
                <a:latin typeface="+mj-lt"/>
              </a:rPr>
              <a:t> - mišića - akcioni potencijali - u miru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>
                <a:latin typeface="+mj-lt"/>
              </a:rPr>
              <a:t>                                             - pri kontrakciji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>
                <a:latin typeface="+mj-lt"/>
              </a:rPr>
              <a:t> - neuromišićne spojnice (test transmisije)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>
                <a:latin typeface="+mj-lt"/>
              </a:rPr>
              <a:t> - perifernih nerava (brzine sprovođenja)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dirty="0">
              <a:latin typeface="+mj-lt"/>
            </a:endParaRPr>
          </a:p>
          <a:p>
            <a:pPr eaLnBrk="1" hangingPunct="1"/>
            <a:r>
              <a:rPr lang="sr-Latn-CS" dirty="0">
                <a:latin typeface="+mj-lt"/>
              </a:rPr>
              <a:t>Indikacije – bolesti mišića i perifernih nerava</a:t>
            </a:r>
          </a:p>
        </p:txBody>
      </p:sp>
    </p:spTree>
    <p:extLst>
      <p:ext uri="{BB962C8B-B14F-4D97-AF65-F5344CB8AC3E}">
        <p14:creationId xmlns:p14="http://schemas.microsoft.com/office/powerpoint/2010/main" val="136403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03"/>
    </mc:Choice>
    <mc:Fallback xmlns="">
      <p:transition spd="slow" advTm="52203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Neuros</a:t>
            </a:r>
            <a:r>
              <a:rPr lang="en-US" dirty="0" smtClean="0"/>
              <a:t>o</a:t>
            </a:r>
            <a:r>
              <a:rPr lang="sr-Latn-CS" dirty="0" smtClean="0"/>
              <a:t>nografija</a:t>
            </a:r>
            <a:endParaRPr lang="en-GB" dirty="0" smtClean="0"/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06624" y="3196124"/>
            <a:ext cx="9601196" cy="3318936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>
                <a:latin typeface="+mj-lt"/>
              </a:rPr>
              <a:t>Veliki krvni sudovi vrata (7 MHz)</a:t>
            </a:r>
          </a:p>
          <a:p>
            <a:pPr eaLnBrk="1" hangingPunct="1">
              <a:defRPr/>
            </a:pPr>
            <a:r>
              <a:rPr lang="sr-Latn-CS" dirty="0">
                <a:latin typeface="+mj-lt"/>
              </a:rPr>
              <a:t>Transkranijalni krvni sudovi (2 MHz)</a:t>
            </a:r>
          </a:p>
        </p:txBody>
      </p:sp>
    </p:spTree>
    <p:extLst>
      <p:ext uri="{BB962C8B-B14F-4D97-AF65-F5344CB8AC3E}">
        <p14:creationId xmlns:p14="http://schemas.microsoft.com/office/powerpoint/2010/main" val="410958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60"/>
    </mc:Choice>
    <mc:Fallback xmlns="">
      <p:transition spd="slow" advTm="8106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0179" y="1123366"/>
            <a:ext cx="8385175" cy="754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l-SI" dirty="0"/>
              <a:t>Cerebrospinalna tečnost - likvor</a:t>
            </a:r>
            <a:endParaRPr lang="en-US" b="1" dirty="0" smtClean="0"/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27200" y="2602637"/>
            <a:ext cx="8177212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+mj-lt"/>
              </a:rPr>
              <a:t>1891. </a:t>
            </a:r>
            <a:r>
              <a:rPr lang="en-US" dirty="0" err="1">
                <a:latin typeface="+mj-lt"/>
              </a:rPr>
              <a:t>Quinke</a:t>
            </a:r>
            <a:r>
              <a:rPr lang="en-US" dirty="0">
                <a:latin typeface="+mj-lt"/>
              </a:rPr>
              <a:t> - </a:t>
            </a:r>
            <a:r>
              <a:rPr lang="en-US" dirty="0" err="1">
                <a:latin typeface="+mj-lt"/>
              </a:rPr>
              <a:t>prva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spinalna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lumbalna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punkcija</a:t>
            </a:r>
            <a:r>
              <a:rPr lang="en-US" dirty="0">
                <a:latin typeface="+mj-lt"/>
              </a:rPr>
              <a:t> </a:t>
            </a:r>
            <a:endParaRPr lang="sr-Latn-CS" dirty="0"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l-SI" dirty="0">
              <a:latin typeface="+mj-lt"/>
            </a:endParaRP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1783. Alexander Monroe- posumnjao da postoji povišen intrakranijalni pritisak (lobanja je zatvorena i njen sadržaj je nestišljiv)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1824. George Kellie –pretpostavio da je volumen krvi unutar mozga konstantan</a:t>
            </a:r>
          </a:p>
          <a:p>
            <a:pPr eaLnBrk="1" hangingPunct="1">
              <a:defRPr/>
            </a:pPr>
            <a:r>
              <a:rPr lang="sl-SI" b="1" i="1" dirty="0">
                <a:latin typeface="+mj-lt"/>
              </a:rPr>
              <a:t>Monroe-Kellie hipoteza</a:t>
            </a:r>
            <a:r>
              <a:rPr lang="sl-SI" b="1" i="1" dirty="0">
                <a:latin typeface="+mj-lt"/>
                <a:sym typeface="Symbol" pitchFamily="18" charset="2"/>
              </a:rPr>
              <a:t></a:t>
            </a:r>
            <a:r>
              <a:rPr lang="sl-SI" b="1" i="1" dirty="0">
                <a:latin typeface="+mj-lt"/>
              </a:rPr>
              <a:t> </a:t>
            </a:r>
            <a:r>
              <a:rPr lang="sl-SI" dirty="0">
                <a:latin typeface="+mj-lt"/>
              </a:rPr>
              <a:t>odnos volumena i pritiska</a:t>
            </a:r>
          </a:p>
        </p:txBody>
      </p:sp>
    </p:spTree>
    <p:extLst>
      <p:ext uri="{BB962C8B-B14F-4D97-AF65-F5344CB8AC3E}">
        <p14:creationId xmlns:p14="http://schemas.microsoft.com/office/powerpoint/2010/main" val="9850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68"/>
    </mc:Choice>
    <mc:Fallback xmlns="">
      <p:transition spd="slow" advTm="41068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Pregled likvora</a:t>
            </a:r>
            <a:endParaRPr lang="en-GB" dirty="0" smtClean="0"/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57417" y="2736541"/>
            <a:ext cx="82296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000" dirty="0">
                <a:latin typeface="+mj-lt"/>
              </a:rPr>
              <a:t>LP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Boja likvora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err="1">
                <a:latin typeface="+mj-lt"/>
              </a:rPr>
              <a:t>Pritisak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likvora</a:t>
            </a:r>
            <a:endParaRPr lang="en-GB" sz="2000" dirty="0"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>
                <a:latin typeface="+mj-lt"/>
              </a:rPr>
              <a:t>Op</a:t>
            </a:r>
            <a:r>
              <a:rPr lang="sr-Latn-CS" sz="2000" dirty="0">
                <a:latin typeface="+mj-lt"/>
              </a:rPr>
              <a:t>šti pregled - proteinorahija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latin typeface="+mj-lt"/>
              </a:rPr>
              <a:t>                          - glikorahija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latin typeface="+mj-lt"/>
              </a:rPr>
              <a:t>                          - hloridi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Citološki pregled likvora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000" dirty="0">
                <a:latin typeface="+mj-lt"/>
              </a:rPr>
              <a:t>Specifični pregledi (kulture, imunoglobulini, IEF likvora)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42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66"/>
    </mc:Choice>
    <mc:Fallback xmlns="">
      <p:transition spd="slow" advTm="32066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1" dirty="0" smtClean="0"/>
              <a:t>Anatomija</a:t>
            </a:r>
            <a:endParaRPr lang="en-US" b="1" dirty="0" smtClean="0"/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06626" y="2605595"/>
            <a:ext cx="8101012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l-SI" sz="2000" b="1" i="1" dirty="0">
                <a:latin typeface="+mj-lt"/>
              </a:rPr>
              <a:t>krvno moždana barijera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Paul Enrlich 1898. i Edwin Goldmann 1913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dirty="0">
                <a:latin typeface="+mj-lt"/>
              </a:rPr>
              <a:t>Endotelne ćelije, astrociti, bazalna membrana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dirty="0">
                <a:latin typeface="+mj-lt"/>
              </a:rPr>
              <a:t>Čvrste veze endotelnih ćelija, nema pinocitnih vezikula i fenestracija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dirty="0">
                <a:latin typeface="+mj-lt"/>
              </a:rPr>
              <a:t>Cirkumventrikularni organi 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dirty="0">
                <a:latin typeface="+mj-lt"/>
              </a:rPr>
              <a:t>Likvor cirkuliše kroz moždane komore i suarahnoidalni prostor koji okružuje mozak i kičmenu moždinu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dirty="0">
                <a:latin typeface="+mj-lt"/>
              </a:rPr>
              <a:t>Lateralne komore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Monro-ov otvor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III komora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aqueductus Silvius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IV komora 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foramen lateralis Luschka i foramen medialis Magendie</a:t>
            </a:r>
            <a:r>
              <a:rPr lang="sl-SI" sz="2000" dirty="0">
                <a:latin typeface="+mj-lt"/>
                <a:sym typeface="Symbol" pitchFamily="18" charset="2"/>
              </a:rPr>
              <a:t></a:t>
            </a:r>
            <a:r>
              <a:rPr lang="sl-SI" sz="2000" dirty="0">
                <a:latin typeface="+mj-lt"/>
              </a:rPr>
              <a:t> bazalne cisterne i subarahnoidalni prostor oko konveksiteta mozga i oko kičmene miždine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521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93"/>
    </mc:Choice>
    <mc:Fallback xmlns="">
      <p:transition spd="slow" advTm="28093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/>
              <a:t>Sekrecija i apsorpcija</a:t>
            </a:r>
            <a:endParaRPr lang="en-US" b="0" dirty="0" smtClean="0"/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91689" y="2579703"/>
            <a:ext cx="8177212" cy="4114800"/>
          </a:xfrm>
        </p:spPr>
        <p:txBody>
          <a:bodyPr/>
          <a:lstStyle/>
          <a:p>
            <a:pPr eaLnBrk="1" hangingPunct="1">
              <a:defRPr/>
            </a:pPr>
            <a:r>
              <a:rPr lang="sl-SI" i="1" dirty="0">
                <a:latin typeface="+mj-lt"/>
              </a:rPr>
              <a:t>Horioidni pleksus</a:t>
            </a:r>
            <a:r>
              <a:rPr lang="sl-SI" dirty="0">
                <a:latin typeface="+mj-lt"/>
              </a:rPr>
              <a:t>, ependim i perivaskularni prostor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Likvor se resorbuje u venski sistem </a:t>
            </a:r>
            <a:r>
              <a:rPr lang="sl-SI" dirty="0">
                <a:latin typeface="+mj-lt"/>
                <a:sym typeface="Symbol" pitchFamily="18" charset="2"/>
              </a:rPr>
              <a:t></a:t>
            </a:r>
            <a:r>
              <a:rPr lang="sl-SI" dirty="0">
                <a:latin typeface="+mj-lt"/>
              </a:rPr>
              <a:t> villi arachnoidales i granulae arachnoidales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90-150ml likvora (80% u komorama)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produkcija likvora 500ml/dan, obnovi se 5 puta u toku 24h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sekrecija i absorpcija su u ravnoteži</a:t>
            </a:r>
            <a:r>
              <a:rPr lang="sl-SI" dirty="0">
                <a:latin typeface="+mj-lt"/>
                <a:sym typeface="Symbol" pitchFamily="18" charset="2"/>
              </a:rPr>
              <a:t></a:t>
            </a:r>
            <a:r>
              <a:rPr lang="sl-SI" dirty="0">
                <a:latin typeface="+mj-lt"/>
              </a:rPr>
              <a:t> 0,35 ml/min se apsorbuje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180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94"/>
    </mc:Choice>
    <mc:Fallback xmlns="">
      <p:transition spd="slow" advTm="30094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>
                <a:latin typeface="+mn-lt"/>
              </a:rPr>
              <a:t>Sastav likvora</a:t>
            </a:r>
            <a:r>
              <a:rPr lang="sl-SI" dirty="0" smtClean="0">
                <a:latin typeface="+mn-lt"/>
              </a:rPr>
              <a:t> </a:t>
            </a:r>
            <a:endParaRPr lang="en-US" dirty="0" smtClean="0">
              <a:latin typeface="+mn-lt"/>
            </a:endParaRP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76039" y="2415466"/>
            <a:ext cx="8610600" cy="541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l-SI" sz="2800" dirty="0"/>
              <a:t> </a:t>
            </a:r>
            <a:r>
              <a:rPr lang="sl-SI" sz="2000" dirty="0">
                <a:latin typeface="+mj-lt"/>
              </a:rPr>
              <a:t>99% voda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Kiseonik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Šećeri (glukoza, fruktoza, laktati) - glikorahija oko 60% glikemije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proteini (albumini, globulini)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amino </a:t>
            </a:r>
            <a:r>
              <a:rPr lang="sl-SI" sz="2000" dirty="0" smtClean="0">
                <a:latin typeface="+mj-lt"/>
              </a:rPr>
              <a:t>kiseline</a:t>
            </a:r>
            <a:r>
              <a:rPr lang="en-US" sz="2000" dirty="0" smtClean="0">
                <a:latin typeface="+mj-lt"/>
              </a:rPr>
              <a:t>, u</a:t>
            </a:r>
            <a:r>
              <a:rPr lang="sl-SI" sz="2000" dirty="0" smtClean="0">
                <a:latin typeface="+mj-lt"/>
              </a:rPr>
              <a:t>rea</a:t>
            </a:r>
            <a:r>
              <a:rPr lang="en-US" sz="2000" dirty="0" smtClean="0">
                <a:latin typeface="+mj-lt"/>
              </a:rPr>
              <a:t>, k</a:t>
            </a:r>
            <a:r>
              <a:rPr lang="sl-SI" sz="2000" dirty="0" smtClean="0">
                <a:latin typeface="+mj-lt"/>
              </a:rPr>
              <a:t>reatinin</a:t>
            </a:r>
            <a:r>
              <a:rPr lang="en-US" sz="2000" dirty="0" smtClean="0">
                <a:latin typeface="+mj-lt"/>
              </a:rPr>
              <a:t>, l</a:t>
            </a:r>
            <a:r>
              <a:rPr lang="sl-SI" sz="2000" dirty="0" smtClean="0">
                <a:latin typeface="+mj-lt"/>
              </a:rPr>
              <a:t>ipidi</a:t>
            </a:r>
            <a:endParaRPr lang="sl-SI" sz="2000" dirty="0">
              <a:latin typeface="+mj-lt"/>
            </a:endParaRP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neurotransmiteri i njihovi metabiliti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hormoni, vitamini, elektroliti - Na, Cl, Mg isto kao u serumu ili više, K, Ca, glukoza niže nego u serumu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50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61"/>
    </mc:Choice>
    <mc:Fallback xmlns="">
      <p:transition spd="slow" advTm="20161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/>
              <a:t>Dobijanje likvora</a:t>
            </a:r>
            <a:endParaRPr lang="en-US" b="0" dirty="0" smtClean="0"/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20668" y="2384394"/>
            <a:ext cx="8177212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Lumbalna pukcija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Proveriti koagulacioni profil - trobocitopenija, produženo protrombinsko ili parcijalno tromboplastinsko vreme mora biti korigovano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L3-L4, pacijent u fetalnom položaju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1-2% lidokain, sterilizacija mesta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Pritisak likvora 10-20cm H20 (5-15mmHg)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nizak pritisak likvora- curenje likvora ili prekid komunikacije lumbalnog prostora i kranijuma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povišen pritisak likvora- infektivni i toksični procesi, tumori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Fundus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l-SI" sz="2000" dirty="0">
                <a:latin typeface="+mj-lt"/>
              </a:rPr>
              <a:t>CT, MRI (ako se sumnja na tumor)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984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984"/>
    </mc:Choice>
    <mc:Fallback xmlns="">
      <p:transition spd="slow" advTm="74984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/>
              <a:t>Izgled likvora</a:t>
            </a:r>
            <a:r>
              <a:rPr lang="sl-SI" dirty="0" smtClean="0"/>
              <a:t> 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l-SI" dirty="0">
                <a:latin typeface="+mj-lt"/>
              </a:rPr>
              <a:t>bezbojan, providan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ksantohroman- hiperproteinorahija, stara hemoragija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roze, crven –hemoragija (arteficijalna se bistri u nizu epruveta)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povećana viskoznost- hiperproteinorahija</a:t>
            </a: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spontano zgrušavanje- Froin-ov sy</a:t>
            </a:r>
            <a:endParaRPr lang="sl-SI" i="1" dirty="0">
              <a:latin typeface="+mj-lt"/>
            </a:endParaRPr>
          </a:p>
          <a:p>
            <a:pPr eaLnBrk="1" hangingPunct="1">
              <a:defRPr/>
            </a:pPr>
            <a:r>
              <a:rPr lang="sl-SI" i="1" dirty="0">
                <a:latin typeface="+mj-lt"/>
              </a:rPr>
              <a:t>mutan likvor- više od 200 leukocita/mm3</a:t>
            </a:r>
            <a:r>
              <a:rPr lang="sl-SI" dirty="0" smtClean="0">
                <a:latin typeface="+mj-lt"/>
              </a:rPr>
              <a:t> 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946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80"/>
    </mc:Choice>
    <mc:Fallback xmlns="">
      <p:transition spd="slow" advTm="4108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/>
              <a:t>Ćelije u likvoru</a:t>
            </a:r>
            <a:endParaRPr lang="en-US" b="0" dirty="0" smtClean="0"/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24505" y="2934810"/>
            <a:ext cx="9144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sl-SI" dirty="0">
                <a:latin typeface="+mj-lt"/>
              </a:rPr>
              <a:t>normalan nalaz - bez eritrocita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l-SI" dirty="0">
                <a:latin typeface="+mj-lt"/>
              </a:rPr>
              <a:t>                             - 0-6 leukocita mm3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l-SI" dirty="0">
                <a:latin typeface="+mj-lt"/>
              </a:rPr>
              <a:t>(66% limfocita, 33% monocita,</a:t>
            </a:r>
            <a:r>
              <a:rPr lang="en-US" dirty="0">
                <a:latin typeface="+mj-lt"/>
              </a:rPr>
              <a:t> </a:t>
            </a:r>
            <a:r>
              <a:rPr lang="sl-SI" dirty="0">
                <a:latin typeface="+mj-lt"/>
              </a:rPr>
              <a:t>1% polimorfonukleari)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166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12"/>
    </mc:Choice>
    <mc:Fallback xmlns="">
      <p:transition spd="slow" advTm="2001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sr-Latn-CS" sz="2400" dirty="0">
              <a:latin typeface="Comic Sans MS" panose="030F0702030302020204" pitchFamily="66" charset="0"/>
            </a:endParaRPr>
          </a:p>
          <a:p>
            <a:r>
              <a:rPr lang="sr-Latn-CS" sz="2400" dirty="0">
                <a:latin typeface="+mj-lt"/>
              </a:rPr>
              <a:t>Jednostrana oštećenja ukazala na različitost hemisfera</a:t>
            </a:r>
          </a:p>
          <a:p>
            <a:pPr>
              <a:buFont typeface="Wingdings" panose="05000000000000000000" pitchFamily="2" charset="2"/>
              <a:buNone/>
            </a:pPr>
            <a:endParaRPr lang="sr-Latn-CS" sz="2400" dirty="0">
              <a:latin typeface="+mj-lt"/>
            </a:endParaRPr>
          </a:p>
          <a:p>
            <a:r>
              <a:rPr lang="sr-Latn-CS" sz="2400" dirty="0">
                <a:latin typeface="+mj-lt"/>
              </a:rPr>
              <a:t>Dominantna (govor i ruka se obično podudaraju)</a:t>
            </a:r>
          </a:p>
          <a:p>
            <a:r>
              <a:rPr lang="sr-Latn-CS" sz="2400" dirty="0">
                <a:latin typeface="+mj-lt"/>
              </a:rPr>
              <a:t>Nedominantna (uloga u organizaciji vidno prostornih funkcija)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622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79"/>
    </mc:Choice>
    <mc:Fallback xmlns="">
      <p:transition spd="slow" advTm="35079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b="0" dirty="0" smtClean="0"/>
              <a:t>Glikorahija</a:t>
            </a:r>
            <a:endParaRPr lang="en-US" b="0" dirty="0" smtClean="0"/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l-SI" dirty="0">
                <a:latin typeface="+mj-lt"/>
              </a:rPr>
              <a:t>60% glikemije (4 sata zaostajanja), ovaj odnos pada ako je glikemija ekstremno velika (razlog nejasan ali moguća saturacija transportnih sistema)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l-SI" dirty="0">
              <a:latin typeface="+mj-lt"/>
            </a:endParaRPr>
          </a:p>
          <a:p>
            <a:pPr eaLnBrk="1" hangingPunct="1">
              <a:defRPr/>
            </a:pPr>
            <a:r>
              <a:rPr lang="sl-SI" dirty="0">
                <a:latin typeface="+mj-lt"/>
              </a:rPr>
              <a:t>hipoglikorahija</a:t>
            </a:r>
            <a:r>
              <a:rPr lang="sl-SI" dirty="0">
                <a:latin typeface="+mj-lt"/>
                <a:sym typeface="Symbol" pitchFamily="18" charset="2"/>
              </a:rPr>
              <a:t></a:t>
            </a:r>
            <a:r>
              <a:rPr lang="sl-SI" dirty="0">
                <a:latin typeface="+mj-lt"/>
              </a:rPr>
              <a:t>hipoglikemija, bakterijski meningiti (TBC, neurosifilis), gljivični meningitisi, parotitni meningitis, SAH, karcinomatozni meningitis, hemijski meningitisi, parazitarni meningitisi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64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34"/>
    </mc:Choice>
    <mc:Fallback xmlns="">
      <p:transition spd="slow" advTm="37134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dirty="0" smtClean="0"/>
              <a:t>Proteinorahija</a:t>
            </a:r>
            <a:endParaRPr lang="en-US" dirty="0" smtClean="0"/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29810" y="2371077"/>
            <a:ext cx="8839200" cy="510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l-SI" sz="2000" dirty="0">
                <a:latin typeface="+mj-lt"/>
              </a:rPr>
              <a:t>većina dolazi iz seruma- likvor/serum albuminski odnos oko 1:200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cefalokaudalni gradijent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vrlo visoka proteinorahija (preko 5g/l) retka- bakterijski meningitis, SAH, spinalno subarahnoidalni blok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visoka proteinorahija (1-2g/l)- bakterijski meningitis</a:t>
            </a:r>
          </a:p>
          <a:p>
            <a:pPr eaLnBrk="1" hangingPunct="1">
              <a:defRPr/>
            </a:pPr>
            <a:r>
              <a:rPr lang="sl-SI" sz="2000" dirty="0">
                <a:latin typeface="+mj-lt"/>
              </a:rPr>
              <a:t>hipoproteinorahija- mala deca (do 2 godine), pseurotumor cerebri, česte LP, lumbalna drenaža, curenje likvora</a:t>
            </a:r>
            <a:endParaRPr lang="sl-SI" sz="2000" i="1" dirty="0">
              <a:latin typeface="+mj-lt"/>
            </a:endParaRPr>
          </a:p>
          <a:p>
            <a:pPr eaLnBrk="1" hangingPunct="1">
              <a:defRPr/>
            </a:pPr>
            <a:r>
              <a:rPr lang="sl-SI" sz="2000" i="1" dirty="0">
                <a:latin typeface="+mj-lt"/>
              </a:rPr>
              <a:t>Intratekalna sinteza CNS lifocita (monoklonalne, poliklonalne, oligoklonalne trake</a:t>
            </a:r>
            <a:r>
              <a:rPr lang="en-US" sz="2000" i="1" dirty="0">
                <a:latin typeface="+mj-lt"/>
              </a:rPr>
              <a:t>)</a:t>
            </a:r>
            <a:r>
              <a:rPr lang="en-US" sz="20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751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742"/>
    </mc:Choice>
    <mc:Fallback xmlns="">
      <p:transition spd="slow" advTm="5774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/>
              <a:t>Frontalni režanj</a:t>
            </a:r>
            <a:endParaRPr lang="en-US" dirty="0"/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sz="2400" dirty="0">
                <a:latin typeface="+mj-lt"/>
              </a:rPr>
              <a:t>Prednja moždana arterija – medijalna površina primarne motorne kore – kontrola kontralateralne noge</a:t>
            </a:r>
          </a:p>
          <a:p>
            <a:r>
              <a:rPr lang="sr-Latn-CS" sz="2400" dirty="0">
                <a:latin typeface="+mj-lt"/>
              </a:rPr>
              <a:t>Srednja moždana arterija – veća površina (kontrola suprotne polovine lica i ruke)</a:t>
            </a:r>
          </a:p>
          <a:p>
            <a:endParaRPr lang="sr-Latn-CS" sz="2400" dirty="0">
              <a:latin typeface="Comic Sans MS" panose="030F0702030302020204" pitchFamily="66" charset="0"/>
            </a:endParaRPr>
          </a:p>
          <a:p>
            <a:endParaRPr lang="sr-Latn-CS" sz="24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28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9"/>
    </mc:Choice>
    <mc:Fallback xmlns="">
      <p:transition spd="slow" advTm="2215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03647" y="1269507"/>
            <a:ext cx="8229600" cy="990600"/>
          </a:xfrm>
        </p:spPr>
        <p:txBody>
          <a:bodyPr/>
          <a:lstStyle/>
          <a:p>
            <a:r>
              <a:rPr lang="sr-Latn-CS" dirty="0"/>
              <a:t>Frontalni režanj</a:t>
            </a:r>
            <a:endParaRPr lang="en-US" dirty="0"/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86397" y="2598939"/>
            <a:ext cx="8229600" cy="49831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 smtClean="0">
                <a:latin typeface="+mj-lt"/>
              </a:rPr>
              <a:t>A. Primarna </a:t>
            </a:r>
            <a:r>
              <a:rPr lang="sr-Latn-CS" sz="2400" dirty="0">
                <a:latin typeface="+mj-lt"/>
              </a:rPr>
              <a:t>motorna kora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- kontrola motorne funkcije suprotne polovine tela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- piramidni deficit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B. Suplementarna motorna zona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- planiranje i koordinacija složenih motornih pokreta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- kontralateralna hipokinezija i apraksija (bez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 rigiditeta i tremora)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 smtClean="0">
                <a:latin typeface="Comic Sans MS" panose="030F0702030302020204" pitchFamily="66" charset="0"/>
              </a:rPr>
              <a:t> </a:t>
            </a:r>
            <a:endParaRPr lang="sr-Latn-C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099"/>
    </mc:Choice>
    <mc:Fallback xmlns="">
      <p:transition spd="slow" advTm="5909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14365" y="1242874"/>
            <a:ext cx="8229600" cy="990600"/>
          </a:xfrm>
        </p:spPr>
        <p:txBody>
          <a:bodyPr/>
          <a:lstStyle/>
          <a:p>
            <a:r>
              <a:rPr lang="sr-Latn-CS" dirty="0"/>
              <a:t>Frontalni režanj</a:t>
            </a:r>
            <a:endParaRPr lang="en-US" dirty="0"/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04152" y="2625572"/>
            <a:ext cx="8229600" cy="49831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 smtClean="0">
                <a:latin typeface="+mj-lt"/>
              </a:rPr>
              <a:t>C</a:t>
            </a:r>
            <a:r>
              <a:rPr lang="sr-Latn-CS" sz="2400" dirty="0">
                <a:latin typeface="+mj-lt"/>
              </a:rPr>
              <a:t>. Brokina zona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- motorni ili ekspresivni govor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       - afazija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dirty="0">
                <a:latin typeface="+mj-lt"/>
              </a:rPr>
              <a:t>D. Kortikalni centar za mokrenje – voljna inhibicija pražnjenja mokraćne bešike</a:t>
            </a:r>
            <a:endParaRPr lang="en-US" sz="2400" dirty="0">
              <a:latin typeface="+mj-lt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70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43"/>
    </mc:Choice>
    <mc:Fallback xmlns="">
      <p:transition spd="slow" advTm="2044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63444" y="1331650"/>
            <a:ext cx="8229600" cy="914400"/>
          </a:xfrm>
        </p:spPr>
        <p:txBody>
          <a:bodyPr/>
          <a:lstStyle/>
          <a:p>
            <a:r>
              <a:rPr lang="sr-Latn-CS" dirty="0">
                <a:latin typeface="+mn-lt"/>
              </a:rPr>
              <a:t>Frontalni režanj</a:t>
            </a:r>
            <a:endParaRPr lang="en-US" dirty="0">
              <a:latin typeface="+mn-lt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306497" y="2419166"/>
            <a:ext cx="10030287" cy="47545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E. Centar za kontrolu voljnog horizontalnog pokreta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gleda u žarište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F. Prefrontalna kora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planiranje i izvođenje motornih aktivnosti,  </a:t>
            </a:r>
            <a:r>
              <a:rPr lang="sr-Latn-CS" sz="2000" dirty="0" smtClean="0">
                <a:latin typeface="+mj-lt"/>
              </a:rPr>
              <a:t>emocionalna </a:t>
            </a:r>
            <a:r>
              <a:rPr lang="sr-Latn-CS" sz="2000" dirty="0">
                <a:latin typeface="+mj-lt"/>
              </a:rPr>
              <a:t>ekspresija i kontrola ponašanja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teška obostrana oštećenja – akinetski mutizam  </a:t>
            </a:r>
            <a:r>
              <a:rPr lang="sr-Latn-CS" sz="2000" dirty="0" smtClean="0">
                <a:latin typeface="+mj-lt"/>
              </a:rPr>
              <a:t>(</a:t>
            </a:r>
            <a:r>
              <a:rPr lang="sr-Latn-CS" sz="2000" dirty="0">
                <a:latin typeface="+mj-lt"/>
              </a:rPr>
              <a:t>očuvan ciklus budnost spavanje i pokreti jabučica)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sz="2000" dirty="0">
                <a:latin typeface="+mj-lt"/>
              </a:rPr>
              <a:t>      - ataksija hoda uprkos GMS, koordinaciji i senzornim  </a:t>
            </a:r>
            <a:r>
              <a:rPr lang="sr-Latn-CS" sz="2000" dirty="0" smtClean="0">
                <a:latin typeface="+mj-lt"/>
              </a:rPr>
              <a:t>funkcijama</a:t>
            </a:r>
            <a:endParaRPr lang="sr-Latn-CS" sz="2000" dirty="0">
              <a:latin typeface="+mj-lt"/>
            </a:endParaRPr>
          </a:p>
          <a:p>
            <a:r>
              <a:rPr lang="sr-Latn-CS" sz="2000" dirty="0">
                <a:latin typeface="+mj-lt"/>
              </a:rPr>
              <a:t> Difuzno oštećenje – primitivni refleksi (pućenje,  </a:t>
            </a:r>
            <a:r>
              <a:rPr lang="sr-Latn-CS" sz="2000" dirty="0" smtClean="0">
                <a:latin typeface="+mj-lt"/>
              </a:rPr>
              <a:t>sisanje</a:t>
            </a:r>
            <a:r>
              <a:rPr lang="sr-Latn-CS" sz="2000" dirty="0">
                <a:latin typeface="+mj-lt"/>
              </a:rPr>
              <a:t>, hvatanje, </a:t>
            </a:r>
            <a:r>
              <a:rPr lang="sr-Latn-CS" sz="2400" dirty="0">
                <a:latin typeface="+mj-lt"/>
              </a:rPr>
              <a:t>palmomentalni refleks) –  </a:t>
            </a:r>
            <a:r>
              <a:rPr lang="sr-Latn-CS" sz="2400" dirty="0" smtClean="0">
                <a:latin typeface="+mj-lt"/>
              </a:rPr>
              <a:t>     </a:t>
            </a:r>
            <a:r>
              <a:rPr lang="sr-Latn-CS" sz="2400" dirty="0">
                <a:latin typeface="+mj-lt"/>
              </a:rPr>
              <a:t>dezinhibicioni fenomeni 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75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73"/>
    </mc:Choice>
    <mc:Fallback xmlns="">
      <p:transition spd="slow" advTm="9317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398</TotalTime>
  <Words>2099</Words>
  <Application>Microsoft Office PowerPoint</Application>
  <PresentationFormat>Widescreen</PresentationFormat>
  <Paragraphs>369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Comic Sans MS</vt:lpstr>
      <vt:lpstr>Garamond</vt:lpstr>
      <vt:lpstr>Symbol</vt:lpstr>
      <vt:lpstr>Wingdings</vt:lpstr>
      <vt:lpstr>Organic</vt:lpstr>
      <vt:lpstr>  Klinički sindromi  izazvani oštećenjem pojedinih režnjeva mozga Dijagnostičke metode u neurologiji</vt:lpstr>
      <vt:lpstr>PowerPoint Presentation</vt:lpstr>
      <vt:lpstr>Klinički sindromi izazvani oštećenjem pojedinih režnjeva mozga</vt:lpstr>
      <vt:lpstr>Režnjevi mozga</vt:lpstr>
      <vt:lpstr>PowerPoint Presentation</vt:lpstr>
      <vt:lpstr>Frontalni režanj</vt:lpstr>
      <vt:lpstr>Frontalni režanj</vt:lpstr>
      <vt:lpstr>Frontalni režanj</vt:lpstr>
      <vt:lpstr>Frontalni režanj</vt:lpstr>
      <vt:lpstr>Frontalni režanj</vt:lpstr>
      <vt:lpstr>PowerPoint Presentation</vt:lpstr>
      <vt:lpstr>PARIJETALNI REŽANJ</vt:lpstr>
      <vt:lpstr>Oštećenja parijetalnih režnjeva</vt:lpstr>
      <vt:lpstr>Oštećenja parijetalnih režnjeva</vt:lpstr>
      <vt:lpstr>Parijetalni režanj dominantne hemisfere </vt:lpstr>
      <vt:lpstr>Parijetalni režanj nedominantne hemisfere</vt:lpstr>
      <vt:lpstr>Temporalni režanj </vt:lpstr>
      <vt:lpstr>Temporalni režanj</vt:lpstr>
      <vt:lpstr>Temporalni režanj</vt:lpstr>
      <vt:lpstr>Okcipitalni režanj</vt:lpstr>
      <vt:lpstr>Okcipitalni režanj</vt:lpstr>
      <vt:lpstr>Okcipitalni režanj</vt:lpstr>
      <vt:lpstr>Afazije</vt:lpstr>
      <vt:lpstr>Etiologija afazija</vt:lpstr>
      <vt:lpstr>Simptomi afazije</vt:lpstr>
      <vt:lpstr>Vrste afazija</vt:lpstr>
      <vt:lpstr>Agnozije </vt:lpstr>
      <vt:lpstr>Apraksije </vt:lpstr>
      <vt:lpstr>DIJAGNOSTIČKE METODE</vt:lpstr>
      <vt:lpstr>Oftalmološki pregled </vt:lpstr>
      <vt:lpstr>Radiografija</vt:lpstr>
      <vt:lpstr>CT (kompjuterizovana tomografija)</vt:lpstr>
      <vt:lpstr>Mijelografija</vt:lpstr>
      <vt:lpstr>Angiografija</vt:lpstr>
      <vt:lpstr>MR (magnetna rezonanca)</vt:lpstr>
      <vt:lpstr>MR</vt:lpstr>
      <vt:lpstr>EEG</vt:lpstr>
      <vt:lpstr>EEG</vt:lpstr>
      <vt:lpstr>EP (evocirani potencijali)</vt:lpstr>
      <vt:lpstr>EMNG (elektromioneurografija)</vt:lpstr>
      <vt:lpstr>Neurosonografija</vt:lpstr>
      <vt:lpstr>Cerebrospinalna tečnost - likvor</vt:lpstr>
      <vt:lpstr>Pregled likvora</vt:lpstr>
      <vt:lpstr>Anatomija</vt:lpstr>
      <vt:lpstr>Sekrecija i apsorpcija</vt:lpstr>
      <vt:lpstr>Sastav likvora </vt:lpstr>
      <vt:lpstr>Dobijanje likvora</vt:lpstr>
      <vt:lpstr>Izgled likvora </vt:lpstr>
      <vt:lpstr>Ćelije u likvoru</vt:lpstr>
      <vt:lpstr>Glikorahija</vt:lpstr>
      <vt:lpstr>Proteinorahija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Klinički sindromi  izazvani oštećenjem pojedinih režnjeva mozga Dijagnostičke metode u neurologiji</dc:title>
  <dc:creator>AleksAnDar</dc:creator>
  <cp:lastModifiedBy>AleksAnDar</cp:lastModifiedBy>
  <cp:revision>29</cp:revision>
  <dcterms:created xsi:type="dcterms:W3CDTF">2020-08-31T14:32:43Z</dcterms:created>
  <dcterms:modified xsi:type="dcterms:W3CDTF">2020-09-29T05:11:33Z</dcterms:modified>
</cp:coreProperties>
</file>